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3" r:id="rId5"/>
    <p:sldId id="275" r:id="rId6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2BAFAA-91B8-219A-A7F5-24A22396E9BE}" name="CHRASTIL Petr" initials="CP" userId="S::pechrastil@csob.cz::a77b82d9-e673-40b0-801b-4dbb85f4089a" providerId="AD"/>
  <p188:author id="{305079CD-2C7E-97AB-62C6-F353717CE0FD}" name="KOROLOVIČ Tomáš" initials="KT" userId="S::TKOROLOVIC@CSOB.CZ::be61b38a-2d1a-47ca-bcd0-bc3490385b80" providerId="AD"/>
  <p188:author id="{164BDAEA-E7FA-4730-3CB1-E31685765672}" name="KOŠKOVÁ Nikola" initials="KN" userId="S::nkoskova@csob.cz::a3eff7b1-c356-4c17-94e1-741a717b44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A01"/>
    <a:srgbClr val="FDC11B"/>
    <a:srgbClr val="0095DB"/>
    <a:srgbClr val="0190D5"/>
    <a:srgbClr val="2C844E"/>
    <a:srgbClr val="C3DDF9"/>
    <a:srgbClr val="026EB5"/>
    <a:srgbClr val="B8E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3508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7EB041CA-FCD9-4E8A-B386-4795A38AD085}" type="datetimeFigureOut">
              <a:rPr lang="cs-CZ" smtClean="0"/>
              <a:pPr/>
              <a:t>20.01.2026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1" tIns="47311" rIns="94621" bIns="4731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925409"/>
            <a:ext cx="5679440" cy="4029878"/>
          </a:xfrm>
          <a:prstGeom prst="rect">
            <a:avLst/>
          </a:prstGeom>
        </p:spPr>
        <p:txBody>
          <a:bodyPr vert="horz" lIns="94621" tIns="47311" rIns="94621" bIns="47311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3507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3507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681FA88C-D40C-4A50-8A20-ADBE8BB0307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4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FA88C-D40C-4A50-8A20-ADBE8BB0307B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66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B2DB9-39A1-D191-DB54-3861811EE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D45C96E-2401-B013-2C5D-6648BA5DE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CFD2D4B-B21C-917A-26C9-D31293AF4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2430CD-5739-142D-1C88-1E31AC64D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FA88C-D40C-4A50-8A20-ADBE8BB0307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16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495173"/>
            <a:ext cx="6461869" cy="1106865"/>
          </a:xfrm>
        </p:spPr>
        <p:txBody>
          <a:bodyPr anchor="ctr">
            <a:normAutofit/>
          </a:bodyPr>
          <a:lstStyle>
            <a:lvl1pPr algn="l">
              <a:defRPr sz="3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0" y="4341874"/>
            <a:ext cx="6858000" cy="104477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7084-1293-4153-A77A-FA17B99BE7C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856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del_1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495173"/>
            <a:ext cx="6461869" cy="1106865"/>
          </a:xfrm>
        </p:spPr>
        <p:txBody>
          <a:bodyPr anchor="ctr">
            <a:normAutofit/>
          </a:bodyPr>
          <a:lstStyle>
            <a:lvl1pPr algn="l">
              <a:defRPr sz="2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4C74C-CC58-4206-888C-223243278DB7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63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del_2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314800"/>
            <a:ext cx="6461869" cy="1468800"/>
          </a:xfrm>
        </p:spPr>
        <p:txBody>
          <a:bodyPr anchor="ctr">
            <a:normAutofit/>
          </a:bodyPr>
          <a:lstStyle>
            <a:lvl1pPr algn="l">
              <a:defRPr sz="2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0EEF-1B14-4E7B-A4D5-1E92F4A0ED60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5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C118-0FD8-4C29-BADA-7664CDFE24C8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32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296000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96000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A724-23CD-4BC7-970B-3EBC305A163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DD887-DD1C-4F2F-93F6-2185242D8DBC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5E35DBA-8917-42C5-B1C5-BF0BE0F3FE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84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AED1E-3104-4D66-9534-5C6A662D62F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5E35DBA-8917-42C5-B1C5-BF0BE0F3FE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89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0000" y="0"/>
            <a:ext cx="7886700" cy="65670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296000"/>
            <a:ext cx="8404167" cy="45553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000" y="6364664"/>
            <a:ext cx="146592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026EB5"/>
                </a:solidFill>
                <a:latin typeface="Trebuchet MS" panose="020B0603020202020204" pitchFamily="34" charset="0"/>
              </a:defRPr>
            </a:lvl1pPr>
          </a:lstStyle>
          <a:p>
            <a:fld id="{B7E93EB8-6616-42F2-8BF1-24E3A66F89C1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5425" y="6364664"/>
            <a:ext cx="5095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26EB5"/>
                </a:solidFill>
                <a:latin typeface="Trebuchet MS" panose="020B0603020202020204" pitchFamily="34" charset="0"/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26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66" r:id="rId6"/>
    <p:sldLayoutId id="2147483667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90000"/>
        </a:lnSpc>
        <a:spcBef>
          <a:spcPts val="1000"/>
        </a:spcBef>
        <a:buSzPct val="70000"/>
        <a:buFontTx/>
        <a:buBlip>
          <a:blip r:embed="rId10"/>
        </a:buBlip>
        <a:defRPr sz="2400" b="1" kern="1200">
          <a:solidFill>
            <a:schemeClr val="accent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328613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800" b="1" kern="1200">
          <a:solidFill>
            <a:schemeClr val="accent2"/>
          </a:solidFill>
          <a:latin typeface="Trebuchet MS" panose="020B0603020202020204" pitchFamily="34" charset="0"/>
          <a:ea typeface="+mn-ea"/>
          <a:cs typeface="+mn-cs"/>
        </a:defRPr>
      </a:lvl2pPr>
      <a:lvl3pPr marL="1071563" indent="-357188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700" b="1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3pPr>
      <a:lvl4pPr marL="1346200" indent="-274638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500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4pPr>
      <a:lvl5pPr marL="1612900" indent="-266700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300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1" y="225577"/>
            <a:ext cx="8194709" cy="498448"/>
          </a:xfrm>
        </p:spPr>
        <p:txBody>
          <a:bodyPr>
            <a:noAutofit/>
          </a:bodyPr>
          <a:lstStyle/>
          <a:p>
            <a:pPr algn="l" defTabSz="833438">
              <a:lnSpc>
                <a:spcPct val="100000"/>
              </a:lnSpc>
              <a:buSzPct val="120000"/>
              <a:tabLst>
                <a:tab pos="7172325" algn="l"/>
              </a:tabLst>
            </a:pPr>
            <a:br>
              <a:rPr lang="cs-CZ" sz="105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</a:br>
            <a:r>
              <a:rPr lang="cs-CZ" sz="1600" b="1" dirty="0"/>
              <a:t>	</a:t>
            </a:r>
            <a:br>
              <a:rPr lang="cs-CZ" sz="1200" b="1" dirty="0"/>
            </a:br>
            <a:r>
              <a:rPr lang="cs-CZ" b="1" dirty="0">
                <a:latin typeface="OfficinaKBCCE" panose="02000506020000020004" pitchFamily="2" charset="0"/>
              </a:rPr>
              <a:t>Půjčka na cokoliv</a:t>
            </a:r>
            <a:br>
              <a:rPr lang="cs-CZ" sz="2000" b="1" dirty="0"/>
            </a:br>
            <a:b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sz="1600" b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42777" y="6425957"/>
            <a:ext cx="3926303" cy="357318"/>
          </a:xfrm>
        </p:spPr>
        <p:txBody>
          <a:bodyPr/>
          <a:lstStyle/>
          <a:p>
            <a:r>
              <a:rPr lang="cs-CZ" sz="900" dirty="0"/>
              <a:t>Produktová karta – Půjčka na cokoliv</a:t>
            </a:r>
          </a:p>
          <a:p>
            <a:r>
              <a:rPr lang="cs-CZ" sz="900" b="1" dirty="0"/>
              <a:t>Pouze pro interní účely – nenahrazuje Směrnici pro spotřebitelské úvěry</a:t>
            </a:r>
          </a:p>
        </p:txBody>
      </p:sp>
      <p:sp>
        <p:nvSpPr>
          <p:cNvPr id="8" name="Obdélník 7"/>
          <p:cNvSpPr/>
          <p:nvPr/>
        </p:nvSpPr>
        <p:spPr>
          <a:xfrm>
            <a:off x="142777" y="682326"/>
            <a:ext cx="1950638" cy="612816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Informace o produktu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319618" y="694583"/>
            <a:ext cx="1950639" cy="560992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Podmínky pro zřízení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FE55D83-452F-841C-68F2-D867B00911BE}"/>
              </a:ext>
            </a:extLst>
          </p:cNvPr>
          <p:cNvSpPr txBox="1"/>
          <p:nvPr/>
        </p:nvSpPr>
        <p:spPr>
          <a:xfrm>
            <a:off x="191941" y="1203949"/>
            <a:ext cx="4311515" cy="4890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Pro p</a:t>
            </a:r>
            <a:r>
              <a:rPr lang="cs-CZ" sz="1100" dirty="0"/>
              <a:t>lně svéprávné fyzické osoby i FOP občanům ČR a SR na financování jejich osobních potřeb.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Neúčelový (spotřebitelský) úvěr</a:t>
            </a:r>
            <a:r>
              <a:rPr lang="cs-CZ" sz="1100" dirty="0"/>
              <a:t> – klient bance nedokládá použití prostředků, bez zajištění.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dirty="0"/>
              <a:t>V APOST se zadává kódem transakce </a:t>
            </a:r>
            <a:r>
              <a:rPr lang="cs-CZ" sz="1100" b="1" dirty="0"/>
              <a:t>867</a:t>
            </a:r>
            <a:r>
              <a:rPr lang="cs-CZ" sz="1100" dirty="0"/>
              <a:t> nebo přes </a:t>
            </a:r>
            <a:r>
              <a:rPr lang="cs-CZ" sz="1100" b="1" dirty="0"/>
              <a:t>Asistovaný prodej</a:t>
            </a:r>
            <a:r>
              <a:rPr lang="cs-CZ" sz="1100" dirty="0"/>
              <a:t> v Internetovém bankovnictví nebo ČSOB Smart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200" b="1" dirty="0"/>
              <a:t>Výše půjčky/ doba splatnosti: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Tx/>
              <a:buChar char="-"/>
            </a:pPr>
            <a:r>
              <a:rPr lang="cs-CZ" sz="1100" dirty="0"/>
              <a:t>20 000 až 49 000 Kč/ 12 měsíců – max. 8 let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Tx/>
              <a:buChar char="-"/>
            </a:pPr>
            <a:r>
              <a:rPr lang="cs-CZ" sz="1100" dirty="0"/>
              <a:t>50 000 až 2 500 000 Kč/ 12 měsíců – max. 10 let</a:t>
            </a:r>
            <a:br>
              <a:rPr lang="cs-CZ" sz="1200" dirty="0"/>
            </a:br>
            <a:r>
              <a:rPr lang="cs-CZ" sz="1100" b="1" dirty="0"/>
              <a:t>Roční úroková sazba </a:t>
            </a:r>
            <a:r>
              <a:rPr lang="cs-CZ" sz="1100" dirty="0"/>
              <a:t>pevná po celou dobu splácení (výslednou úrokovou sazbu sdělí banka po vyhodnocení žádosti o úvěr).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Bez poplatků </a:t>
            </a:r>
            <a:r>
              <a:rPr lang="cs-CZ" sz="1100" dirty="0"/>
              <a:t>za podání žádosti, poskytnutí a správu úvěru.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Zdarma</a:t>
            </a:r>
            <a:r>
              <a:rPr lang="cs-CZ" sz="1100" dirty="0"/>
              <a:t> možnost </a:t>
            </a:r>
            <a:r>
              <a:rPr lang="cs-CZ" sz="1100" dirty="0">
                <a:sym typeface="Arial" pitchFamily="34" charset="0"/>
              </a:rPr>
              <a:t>snížení, zvýšení, odklad splátek </a:t>
            </a:r>
            <a:r>
              <a:rPr lang="cs-CZ" sz="1100" dirty="0"/>
              <a:t>i předčasné splacení.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dirty="0"/>
              <a:t>Poskytování půjčky je vázáno buď na </a:t>
            </a:r>
            <a:r>
              <a:rPr lang="cs-CZ" sz="1100" b="1" dirty="0"/>
              <a:t>existenci </a:t>
            </a:r>
            <a:r>
              <a:rPr lang="cs-CZ" sz="1100" dirty="0"/>
              <a:t>osobního</a:t>
            </a:r>
            <a:r>
              <a:rPr lang="cs-CZ" sz="1100" b="1" dirty="0"/>
              <a:t> účtu</a:t>
            </a:r>
            <a:r>
              <a:rPr lang="cs-CZ" sz="1100" dirty="0"/>
              <a:t> </a:t>
            </a:r>
          </a:p>
          <a:p>
            <a:pPr marL="93663" indent="-93663" defTabSz="1123950">
              <a:spcAft>
                <a:spcPts val="300"/>
              </a:spcAft>
              <a:defRPr/>
            </a:pPr>
            <a:r>
              <a:rPr lang="cs-CZ" sz="1100" dirty="0"/>
              <a:t>	v ČSOB nebo vytvoření TBÚ (technický účet pro splácení).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Sjednáváme jedno variantní pojištění k úvěru, které kryje:</a:t>
            </a:r>
            <a:endParaRPr lang="cs-CZ" sz="1100" dirty="0"/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Invaliditu 3. stupně </a:t>
            </a:r>
            <a:r>
              <a:rPr lang="cs-CZ" sz="1100" dirty="0"/>
              <a:t>– nadále hradíme nesplacenou část úvěru, a navíc rušíme výluky na riziková povolání a profesionální sporty.</a:t>
            </a:r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Pracovní neschopnost </a:t>
            </a:r>
            <a:r>
              <a:rPr lang="cs-CZ" sz="1100" dirty="0"/>
              <a:t>– nadále hradíme až 12 splátek a navíc hradíme splátky zpětně již od 1. dne pokud léčení překročí 40 dní.</a:t>
            </a:r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Smrt</a:t>
            </a:r>
            <a:r>
              <a:rPr lang="cs-CZ" sz="1100" b="1" dirty="0"/>
              <a:t> </a:t>
            </a:r>
            <a:r>
              <a:rPr lang="cs-CZ" sz="1100" dirty="0"/>
              <a:t>– nadále hradíme nesplacenou část úvěru a navíc rušíme krácení pojistného plnění v případě sebevraždy pojištěného po uplynutí 2 let od počátku pojištění.</a:t>
            </a:r>
          </a:p>
          <a:p>
            <a:pPr marL="171450" lvl="0" indent="-171450" defTabSz="1123950">
              <a:buClr>
                <a:srgbClr val="FABA01"/>
              </a:buClr>
              <a:buFont typeface="Wingdings" panose="05000000000000000000" pitchFamily="2" charset="2"/>
              <a:buChar char="q"/>
              <a:defRPr/>
            </a:pPr>
            <a:r>
              <a:rPr lang="cs-CZ" sz="1100" b="1" dirty="0"/>
              <a:t>Předsmluvní informace</a:t>
            </a:r>
            <a:r>
              <a:rPr lang="cs-CZ" sz="1100" dirty="0"/>
              <a:t> – klient obdrží vytištěné spolu s Vysvětlením předsmluvních informací a Smlouvou (při on-line zpracování), u žádostí v režimu off-line/manuální posouzení obdrží klient tyto dokumenty z banky společně se smluvní dokumentací dodatečně.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BEF9E1-F5EA-6E79-164E-1D7C9B13BFE0}"/>
              </a:ext>
            </a:extLst>
          </p:cNvPr>
          <p:cNvSpPr/>
          <p:nvPr/>
        </p:nvSpPr>
        <p:spPr>
          <a:xfrm>
            <a:off x="7601611" y="6011359"/>
            <a:ext cx="573024" cy="477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79FA414-5D2B-7404-C5B4-081C34BE6975}"/>
              </a:ext>
            </a:extLst>
          </p:cNvPr>
          <p:cNvSpPr txBox="1"/>
          <p:nvPr/>
        </p:nvSpPr>
        <p:spPr>
          <a:xfrm>
            <a:off x="4445738" y="1185712"/>
            <a:ext cx="4506321" cy="5140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dirty="0"/>
              <a:t>Plně svéprávná fyzická osoba</a:t>
            </a:r>
            <a:r>
              <a:rPr 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b="1" dirty="0"/>
              <a:t>Není nezaměstnaný a uvede nejméně jeden telefonický kontakt!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dirty="0"/>
              <a:t>Cizince (mimo občanů SR) tipujte na pobočku ČSOB</a:t>
            </a:r>
            <a:r>
              <a:rPr 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cs-CZ" altLang="cs-CZ" sz="1100" b="1" u="sng" dirty="0"/>
              <a:t>Žadatel předkládá</a:t>
            </a:r>
          </a:p>
          <a:p>
            <a:pPr marL="171450" indent="-171450" algn="just" defTabSz="1123950">
              <a:spcAft>
                <a:spcPts val="600"/>
              </a:spcAft>
              <a:buClr>
                <a:srgbClr val="FABA01"/>
              </a:buClr>
              <a:buFont typeface="Wingdings" panose="05000000000000000000" pitchFamily="2" charset="2"/>
              <a:buChar char="Ø"/>
            </a:pPr>
            <a:r>
              <a:rPr lang="cs-CZ" sz="1100" b="1" dirty="0"/>
              <a:t>Občané ČR OP, občan</a:t>
            </a:r>
            <a:r>
              <a:rPr lang="de-DE" sz="1100" b="1" dirty="0"/>
              <a:t> SR </a:t>
            </a:r>
            <a:r>
              <a:rPr lang="cs-CZ" sz="1100" b="1" dirty="0"/>
              <a:t>OP vydanou v SR + další doklad totožnosti</a:t>
            </a:r>
          </a:p>
          <a:p>
            <a:pPr marL="171450" indent="-171450" algn="just">
              <a:spcAft>
                <a:spcPts val="600"/>
              </a:spcAft>
              <a:buClr>
                <a:srgbClr val="FABA01"/>
              </a:buClr>
              <a:buFont typeface="Wingdings" panose="05000000000000000000" pitchFamily="2" charset="2"/>
              <a:buChar char="Ø"/>
            </a:pPr>
            <a:r>
              <a:rPr lang="cs-CZ" sz="1100" dirty="0"/>
              <a:t>Doložení příjmu – pokud je v APOST Nutnost doložení příjmu: ANO.</a:t>
            </a:r>
          </a:p>
          <a:p>
            <a:pPr marL="85725" indent="-85725"/>
            <a:r>
              <a:rPr lang="cs-CZ" sz="1100" dirty="0"/>
              <a:t>Klienta identifikujeme, informujeme o dotazování se do registrů, vyplníme produktová a další klientská data, vytiskneme žádost, kterou předložíme klientovi k podpisu.</a:t>
            </a:r>
            <a:endParaRPr lang="cs-CZ" sz="600" strike="sngStrike" dirty="0"/>
          </a:p>
          <a:p>
            <a:pPr marL="85725" indent="-85725"/>
            <a:r>
              <a:rPr lang="cs-CZ" sz="1100" b="1" dirty="0"/>
              <a:t>Probíhá vyhodnocení žádosti online nebo přepad do off-line.</a:t>
            </a:r>
            <a:endParaRPr lang="cs-CZ" sz="600" strike="sngStrike" dirty="0"/>
          </a:p>
          <a:p>
            <a:pPr marL="85725" indent="-85725"/>
            <a:r>
              <a:rPr lang="cs-CZ" sz="1100" b="1" dirty="0"/>
              <a:t>Dodatečná nabídka </a:t>
            </a:r>
            <a:r>
              <a:rPr lang="cs-CZ" sz="1100" dirty="0"/>
              <a:t>(DN) – </a:t>
            </a:r>
            <a:r>
              <a:rPr lang="cs-CZ" sz="1100" dirty="0">
                <a:ea typeface="Verdana" pitchFamily="34" charset="0"/>
                <a:cs typeface="Verdana" pitchFamily="34" charset="0"/>
              </a:rPr>
              <a:t>možnost úpravy parametrů již schválené půjčky.</a:t>
            </a:r>
            <a:endParaRPr lang="cs-CZ" sz="600" dirty="0"/>
          </a:p>
          <a:p>
            <a:pPr lvl="0"/>
            <a:r>
              <a:rPr lang="cs-CZ" sz="1100" dirty="0"/>
              <a:t>Celou dokumentaci je pak nutné poslat do banky - vyhodnocení probíhá  off-line.    </a:t>
            </a:r>
          </a:p>
          <a:p>
            <a:pPr lvl="0"/>
            <a:r>
              <a:rPr lang="cs-CZ" sz="1100" dirty="0"/>
              <a:t>   </a:t>
            </a:r>
          </a:p>
          <a:p>
            <a:pPr lvl="0"/>
            <a:r>
              <a:rPr lang="cs-CZ" sz="1000" dirty="0"/>
              <a:t> </a:t>
            </a:r>
          </a:p>
          <a:p>
            <a:pPr marL="360363" indent="-171450">
              <a:buClr>
                <a:srgbClr val="FDC11B"/>
              </a:buClr>
              <a:buFont typeface="Wingdings" panose="05000000000000000000" pitchFamily="2" charset="2"/>
              <a:buChar char="Ø"/>
              <a:tabLst>
                <a:tab pos="87313" algn="l"/>
              </a:tabLst>
              <a:defRPr/>
            </a:pPr>
            <a:endParaRPr lang="cs-CZ" sz="1200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na účet mimo ČSOB: </a:t>
            </a:r>
            <a:r>
              <a:rPr lang="cs-CZ" sz="1050" dirty="0"/>
              <a:t>Potvrzení o příjmu za posl.3 měsíce + poslední výpis z účtu, kam je příjem zasílán (O doložení příjmu, platí rozhodnutí banky, které je v rámci procesu zobrazováno v APOST ve vyhodnocovací obrazovce v poli „Nutnost doložení příjmu: ANO/NE“).</a:t>
            </a:r>
            <a:endParaRPr lang="cs-CZ" sz="1050" dirty="0">
              <a:solidFill>
                <a:srgbClr val="7030A0"/>
              </a:solidFill>
            </a:endParaRPr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v hotovosti: </a:t>
            </a:r>
            <a:r>
              <a:rPr lang="cs-CZ" sz="1050" dirty="0"/>
              <a:t>Potvrzení o příjmu za </a:t>
            </a:r>
            <a:r>
              <a:rPr lang="cs-CZ" sz="1050" dirty="0" err="1"/>
              <a:t>posl</a:t>
            </a:r>
            <a:r>
              <a:rPr lang="cs-CZ" sz="1050" dirty="0"/>
              <a:t>. 3 měsíce + zaplacený aktuální doklad o platbách domácnosti (SIPO, telefon) + 3 poslední zaměstnavatelem potvrzené výplatní pásky.</a:t>
            </a:r>
            <a:endParaRPr lang="cs-CZ" sz="1050" b="1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z podnikání: </a:t>
            </a:r>
            <a:r>
              <a:rPr lang="cs-CZ" sz="1050" dirty="0"/>
              <a:t>Kopie daňového přiznání + doklad o zaplacení daně, popř. potvrzení na straně, kde je vyznačena daňová povinnost.</a:t>
            </a:r>
            <a:endParaRPr lang="cs-CZ" sz="1050" b="1" strike="sngStrike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Doklad o přiznání důchodu nebo dávky.</a:t>
            </a:r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  <a:tabLst>
                <a:tab pos="95250" algn="l"/>
              </a:tabLst>
            </a:pPr>
            <a:r>
              <a:rPr lang="cs-CZ" sz="1050" dirty="0"/>
              <a:t>Bude-li klient sjednávat pojištění k půjčce, předejte mu „</a:t>
            </a:r>
            <a:r>
              <a:rPr lang="cs-CZ" sz="1050" b="1" dirty="0"/>
              <a:t>Informace k pojištění</a:t>
            </a:r>
            <a:r>
              <a:rPr lang="cs-CZ" sz="1050" dirty="0"/>
              <a:t> dlužníků ze spotřebitelských úvěrů“ a doporučte mu vyplnit Osobní dotazník v uvedený v Informacích.</a:t>
            </a:r>
            <a:endParaRPr lang="cs-CZ" sz="1050" b="1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269BA03-273F-596B-E7FF-A29FAB6C8223}"/>
              </a:ext>
            </a:extLst>
          </p:cNvPr>
          <p:cNvSpPr txBox="1"/>
          <p:nvPr/>
        </p:nvSpPr>
        <p:spPr>
          <a:xfrm>
            <a:off x="8037519" y="734818"/>
            <a:ext cx="11799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/>
              <a:t>verze 01/2026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0835309-25BA-F8ED-D823-604660E003CD}"/>
              </a:ext>
            </a:extLst>
          </p:cNvPr>
          <p:cNvSpPr/>
          <p:nvPr/>
        </p:nvSpPr>
        <p:spPr>
          <a:xfrm>
            <a:off x="4445738" y="3547120"/>
            <a:ext cx="1950639" cy="560992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Doložení příjmů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62482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A4A57-2754-6F74-3019-A6D6D6061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AB36A8-0D6B-372A-A387-169F6B974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3" y="225577"/>
            <a:ext cx="8167277" cy="498448"/>
          </a:xfrm>
        </p:spPr>
        <p:txBody>
          <a:bodyPr>
            <a:noAutofit/>
          </a:bodyPr>
          <a:lstStyle/>
          <a:p>
            <a:pPr defTabSz="833438">
              <a:lnSpc>
                <a:spcPct val="100000"/>
              </a:lnSpc>
              <a:buSzPct val="120000"/>
              <a:tabLst>
                <a:tab pos="7172325" algn="l"/>
              </a:tabLst>
            </a:pPr>
            <a:br>
              <a:rPr lang="cs-CZ" sz="105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</a:br>
            <a:r>
              <a:rPr lang="cs-CZ" sz="1600" b="1" dirty="0"/>
              <a:t>	</a:t>
            </a:r>
            <a:br>
              <a:rPr lang="cs-CZ" sz="1200" b="1" dirty="0"/>
            </a:br>
            <a:r>
              <a:rPr lang="cs-CZ" dirty="0">
                <a:latin typeface="OfficinaKBCCE" panose="02000506020000020004" pitchFamily="2" charset="0"/>
              </a:rPr>
              <a:t>Půjčka na cokoliv</a:t>
            </a:r>
            <a:br>
              <a:rPr lang="cs-CZ" sz="2000" b="1" dirty="0"/>
            </a:br>
            <a:b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sz="1600" b="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872A77-177A-0F95-C0B8-DF0A4365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777" y="6425958"/>
            <a:ext cx="4017743" cy="282982"/>
          </a:xfrm>
        </p:spPr>
        <p:txBody>
          <a:bodyPr/>
          <a:lstStyle/>
          <a:p>
            <a:r>
              <a:rPr lang="cs-CZ" sz="900" dirty="0"/>
              <a:t>Produktová karta – Půjčka na cokoliv</a:t>
            </a:r>
          </a:p>
          <a:p>
            <a:r>
              <a:rPr lang="cs-CZ" sz="900" b="1" dirty="0"/>
              <a:t>Pouze pro interní účely – nenahrazuje Směrnici pro spotřebitelské úvěry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C7F62CF-569E-59DE-40B3-6E73DD8A4AA8}"/>
              </a:ext>
            </a:extLst>
          </p:cNvPr>
          <p:cNvSpPr/>
          <p:nvPr/>
        </p:nvSpPr>
        <p:spPr>
          <a:xfrm>
            <a:off x="80281" y="651526"/>
            <a:ext cx="1950638" cy="612816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Výhody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C34B9B2-6FA3-5D97-1763-0462742BF44B}"/>
              </a:ext>
            </a:extLst>
          </p:cNvPr>
          <p:cNvSpPr txBox="1"/>
          <p:nvPr/>
        </p:nvSpPr>
        <p:spPr>
          <a:xfrm>
            <a:off x="171419" y="1151484"/>
            <a:ext cx="45128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Možnost pořízení libovolných věcí bez dlouhodobějšího spoření.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>
                <a:solidFill>
                  <a:srgbClr val="FABA01"/>
                </a:solidFill>
              </a:rPr>
              <a:t>-</a:t>
            </a:r>
            <a:r>
              <a:rPr lang="cs-CZ" sz="1100" dirty="0"/>
              <a:t> V případě, kdy klient potřebuje něco, na co nemá momentálně dostatek vlastních prostředků, doporučujeme použít neúčelovou půjčku (např. lednička, televize, počítač, využití akčních nabídek zboží...).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Diskrétnost.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>
                <a:solidFill>
                  <a:srgbClr val="FABA01"/>
                </a:solidFill>
              </a:rPr>
              <a:t>-</a:t>
            </a:r>
            <a:r>
              <a:rPr lang="cs-CZ" sz="1100" dirty="0"/>
              <a:t> Klient nedokládá, na co peníze použije.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Pohodlí a jednoduché vyřízení.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>
                <a:solidFill>
                  <a:srgbClr val="FABA01"/>
                </a:solidFill>
              </a:rPr>
              <a:t>-</a:t>
            </a:r>
            <a:r>
              <a:rPr lang="cs-CZ" sz="1100" dirty="0"/>
              <a:t> Půjčka je sjednávána na všech obchodních místech pošty. 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Rychlost vyřízení.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>
                <a:solidFill>
                  <a:srgbClr val="FABA01"/>
                </a:solidFill>
              </a:rPr>
              <a:t>-</a:t>
            </a:r>
            <a:r>
              <a:rPr lang="cs-CZ" sz="1100" dirty="0"/>
              <a:t> Žadatel se okamžitě dozví, zda je půjčka schválena. Administrativně nenáročné – doloží pouze základní dokumenty, které má běžně k dispozici.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Volba doby splatnosti, a tím i výše splátek, volba data splátky v měsíci.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Žádné poplatky za poskytnutí či správu půjčky.</a:t>
            </a:r>
          </a:p>
          <a:p>
            <a:pPr lvl="0"/>
            <a:r>
              <a:rPr lang="cs-CZ" sz="1100" dirty="0">
                <a:solidFill>
                  <a:srgbClr val="FABA01"/>
                </a:solidFill>
              </a:rPr>
              <a:t>-</a:t>
            </a:r>
            <a:r>
              <a:rPr lang="cs-CZ" sz="1100" dirty="0"/>
              <a:t> Možnost mimořádné splátky, snížení, zvýšení, odkladu splátek nebo předčasného splacení zdarma.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Možnost pojištění.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Klient si může jednoduše sjednat k půjčce pojištění pro případ nenadálých události v životě. Pojištění je možné sjednat i dodatečně.</a:t>
            </a:r>
            <a:endParaRPr lang="cs-CZ" sz="1100" b="1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D5B5D10-5B4F-DF4E-DEFC-3AAD91AB8D8E}"/>
              </a:ext>
            </a:extLst>
          </p:cNvPr>
          <p:cNvSpPr/>
          <p:nvPr/>
        </p:nvSpPr>
        <p:spPr>
          <a:xfrm>
            <a:off x="7601611" y="6011359"/>
            <a:ext cx="573024" cy="477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4447F032-E2ED-5F8B-E7EF-8B91B0A77099}"/>
              </a:ext>
            </a:extLst>
          </p:cNvPr>
          <p:cNvSpPr/>
          <p:nvPr/>
        </p:nvSpPr>
        <p:spPr>
          <a:xfrm>
            <a:off x="4474693" y="725104"/>
            <a:ext cx="1807685" cy="465661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Prodejní argumenty</a:t>
            </a:r>
            <a:endParaRPr lang="cs-CZ" sz="1200" dirty="0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F85B3874-4DFB-0FB9-FA18-554C582D17AB}"/>
              </a:ext>
            </a:extLst>
          </p:cNvPr>
          <p:cNvSpPr txBox="1"/>
          <p:nvPr/>
        </p:nvSpPr>
        <p:spPr>
          <a:xfrm>
            <a:off x="4718683" y="1101423"/>
            <a:ext cx="43450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Bezpečí, příležitost pro realizaci záměrů klienta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Skvělá a rychlá možnost získat peníze, možnost využít aktuálních slev a výhodných nabídek v obchodech, apod. Není nutné čekat, až si klient našetří.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Pohodlí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Když peníze klient potřebuje, má k dispozici širokou síť prodejních míst. Po schválení půjčky jsou mu peníze jednoduše převedeny na jeho účet u PS/ČSOB a půjčka se splácí inkasem z tohoto účtu. Klient nemusí hlídat splátkový kalendář.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Jednoduchost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Bez prokázání účelu, peníze může klient využít kdykoliv a na cokoliv a nemusí bance nic dokládat.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Úspora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Klient si sám nastaví, jak vysoké splátky bude platit pomocí volby délky splácení půjčky. Stávající klienti PS mohou mít výhodnější podmínky pro poskytnutí půjčky.</a:t>
            </a:r>
            <a:endParaRPr lang="cs-CZ" sz="1100" b="1" dirty="0"/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100" b="1" dirty="0"/>
              <a:t>Jistota</a:t>
            </a:r>
          </a:p>
          <a:p>
            <a:pPr algn="just" defTabSz="1123950">
              <a:tabLst>
                <a:tab pos="117475" algn="l"/>
              </a:tabLst>
            </a:pPr>
            <a:r>
              <a:rPr lang="cs-CZ" sz="1100" dirty="0"/>
              <a:t>Díky pojištění k půjčce klient získá jistotu, že v případě nenadálé životní situace pojišťovna pomůže uhradit zbytek nebo několik splátek půjčky za klienta.</a:t>
            </a:r>
          </a:p>
          <a:p>
            <a:pPr>
              <a:buClr>
                <a:srgbClr val="FABA01"/>
              </a:buClr>
              <a:tabLst>
                <a:tab pos="117475" algn="l"/>
              </a:tabLst>
            </a:pPr>
            <a:endParaRPr lang="cs-CZ" sz="1200" dirty="0"/>
          </a:p>
          <a:p>
            <a:pPr marL="285750" indent="-285750">
              <a:buClr>
                <a:srgbClr val="FABA01"/>
              </a:buClr>
              <a:buFont typeface="Arial" panose="020B0604020202020204" pitchFamily="34" charset="0"/>
              <a:buChar char="•"/>
              <a:tabLst>
                <a:tab pos="117475" algn="l"/>
              </a:tabLst>
            </a:pPr>
            <a:r>
              <a:rPr lang="cs-CZ" sz="1600" b="1" dirty="0"/>
              <a:t>Tipy na navázání rozhovoru:</a:t>
            </a:r>
          </a:p>
          <a:p>
            <a:pPr defTabSz="1123950">
              <a:tabLst>
                <a:tab pos="177800" algn="l"/>
              </a:tabLst>
            </a:pPr>
            <a:r>
              <a:rPr lang="cs-CZ" sz="1200" b="1" dirty="0"/>
              <a:t>Pokud máte chvilku času, rád Vám představím půjčku,</a:t>
            </a:r>
            <a:r>
              <a:rPr lang="cs-CZ" sz="1200" dirty="0"/>
              <a:t> která Vám pomůže splnit Vaše představy a přání.</a:t>
            </a:r>
          </a:p>
          <a:p>
            <a:pPr lvl="0"/>
            <a:r>
              <a:rPr lang="cs-CZ" sz="1200" b="1" dirty="0"/>
              <a:t>Co byste řekl(a) na možnost získat od banky peníze </a:t>
            </a:r>
            <a:r>
              <a:rPr lang="cs-CZ" sz="1200" dirty="0"/>
              <a:t>bez dlouhého spoření a bez nutnosti dokládat, na co je využijete?</a:t>
            </a:r>
          </a:p>
          <a:p>
            <a:pPr defTabSz="1123950">
              <a:tabLst>
                <a:tab pos="180975" algn="l"/>
              </a:tabLst>
            </a:pPr>
            <a:r>
              <a:rPr lang="cs-CZ" sz="1200" b="1" dirty="0"/>
              <a:t>Víte, že můžete mít půjčku</a:t>
            </a:r>
            <a:r>
              <a:rPr lang="cs-CZ" sz="1200" dirty="0"/>
              <a:t>, díky které si můžete pořídit, </a:t>
            </a:r>
          </a:p>
          <a:p>
            <a:pPr defTabSz="1123950">
              <a:tabLst>
                <a:tab pos="180975" algn="l"/>
              </a:tabLst>
            </a:pPr>
            <a:r>
              <a:rPr lang="cs-CZ" sz="1200" dirty="0"/>
              <a:t>co potřebujete?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E3E1937-D620-E30E-51A4-7496A66F1DCE}"/>
              </a:ext>
            </a:extLst>
          </p:cNvPr>
          <p:cNvSpPr txBox="1"/>
          <p:nvPr/>
        </p:nvSpPr>
        <p:spPr>
          <a:xfrm>
            <a:off x="162376" y="4815715"/>
            <a:ext cx="45759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11239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100" b="1" dirty="0"/>
              <a:t>Při identifikaci klienta </a:t>
            </a:r>
            <a:r>
              <a:rPr lang="cs-CZ" sz="1100" dirty="0"/>
              <a:t>a zjištění existence </a:t>
            </a:r>
            <a:r>
              <a:rPr lang="cs-CZ" sz="1100" dirty="0" err="1"/>
              <a:t>předschválených</a:t>
            </a:r>
            <a:r>
              <a:rPr lang="cs-CZ" sz="1100" dirty="0"/>
              <a:t> limitů pomocí kódu transakce 800 v APOST – </a:t>
            </a:r>
            <a:r>
              <a:rPr lang="cs-CZ" sz="1100" dirty="0" err="1"/>
              <a:t>předschválené</a:t>
            </a:r>
            <a:r>
              <a:rPr lang="cs-CZ" sz="1100" dirty="0"/>
              <a:t> limity.</a:t>
            </a:r>
          </a:p>
          <a:p>
            <a:pPr marL="171450" indent="-171450" defTabSz="11239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100" b="1" dirty="0"/>
              <a:t>Při zřizování Poštovního účtu</a:t>
            </a:r>
            <a:r>
              <a:rPr lang="cs-CZ" sz="1100" dirty="0"/>
              <a:t>		</a:t>
            </a:r>
          </a:p>
          <a:p>
            <a:pPr marL="171450" indent="-171450" defTabSz="11239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100" dirty="0"/>
              <a:t>Při komunikaci s klientem ve vhodných obdobích (před dobou letních, zimních dovolených, před vánočními svátky, probíhá-li kampaň apod.).</a:t>
            </a:r>
          </a:p>
          <a:p>
            <a:pPr marL="171450" indent="-171450" defTabSz="11239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100" dirty="0"/>
              <a:t>V případě, že klient chce úvěr a není ochoten sdělit důvod, k čemu úvěr  potřebuje.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9612FB22-438A-3387-04CB-D33AB17E5321}"/>
              </a:ext>
            </a:extLst>
          </p:cNvPr>
          <p:cNvSpPr txBox="1"/>
          <p:nvPr/>
        </p:nvSpPr>
        <p:spPr>
          <a:xfrm>
            <a:off x="8101527" y="732873"/>
            <a:ext cx="11799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/>
              <a:t>verze 01/2026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5BA2623-082A-3987-7527-5499E334CDF9}"/>
              </a:ext>
            </a:extLst>
          </p:cNvPr>
          <p:cNvSpPr/>
          <p:nvPr/>
        </p:nvSpPr>
        <p:spPr>
          <a:xfrm>
            <a:off x="137015" y="4268908"/>
            <a:ext cx="1950639" cy="560992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Kdy nabídnout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95142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sob_20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9CC"/>
      </a:accent1>
      <a:accent2>
        <a:srgbClr val="333333"/>
      </a:accent2>
      <a:accent3>
        <a:srgbClr val="595959"/>
      </a:accent3>
      <a:accent4>
        <a:srgbClr val="003366"/>
      </a:accent4>
      <a:accent5>
        <a:srgbClr val="FBBA01"/>
      </a:accent5>
      <a:accent6>
        <a:srgbClr val="ED7D31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OB_2015_3.potx" id="{5A92591C-569F-4201-96D0-DC0C87329E9A}" vid="{94327D6C-FF42-44F4-BE80-A9F8951FF0D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8B084E7056B241BBFD63DAF6467322" ma:contentTypeVersion="7" ma:contentTypeDescription="Vytvoří nový dokument" ma:contentTypeScope="" ma:versionID="5e8e81c57f17206825c5a2144fa15528">
  <xsd:schema xmlns:xsd="http://www.w3.org/2001/XMLSchema" xmlns:xs="http://www.w3.org/2001/XMLSchema" xmlns:p="http://schemas.microsoft.com/office/2006/metadata/properties" xmlns:ns2="6f3159b3-8216-4768-aa33-d4ddd99b0413" targetNamespace="http://schemas.microsoft.com/office/2006/metadata/properties" ma:root="true" ma:fieldsID="c4784007a49e08fe73f39b998af67d9e" ns2:_="">
    <xsd:import namespace="6f3159b3-8216-4768-aa33-d4ddd99b04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159b3-8216-4768-aa33-d4ddd99b04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CB053-B845-4062-AF04-62C03AB8C9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F9F31D-A329-48CB-B463-0DC09EDCF55A}">
  <ds:schemaRefs>
    <ds:schemaRef ds:uri="http://purl.org/dc/elements/1.1/"/>
    <ds:schemaRef ds:uri="http://schemas.microsoft.com/office/2006/metadata/properties"/>
    <ds:schemaRef ds:uri="75a7fd88-9d5f-44ac-8c44-494f0f71de6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1765db78-9cf6-47ff-982d-13ee734e95cf"/>
    <ds:schemaRef ds:uri="cb5aba98-72da-4257-85a2-915a46bdc928"/>
  </ds:schemaRefs>
</ds:datastoreItem>
</file>

<file path=customXml/itemProps3.xml><?xml version="1.0" encoding="utf-8"?>
<ds:datastoreItem xmlns:ds="http://schemas.openxmlformats.org/officeDocument/2006/customXml" ds:itemID="{E5D4A5F0-E1FA-4878-8A3C-17688612F9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3159b3-8216-4768-aa33-d4ddd99b04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CSOB_2015_3</Template>
  <TotalTime>0</TotalTime>
  <Words>1044</Words>
  <Application>Microsoft Office PowerPoint</Application>
  <PresentationFormat>On-screen Show (4:3)</PresentationFormat>
  <Paragraphs>82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Motiv Office</vt:lpstr>
      <vt:lpstr>   Půjčka na cokoliv  </vt:lpstr>
      <vt:lpstr>   Půjčka na cokoliv  </vt:lpstr>
    </vt:vector>
  </TitlesOfParts>
  <Company>KBC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Půjčka</dc:title>
  <dc:creator>HUBÁČKOVÁ Andrea</dc:creator>
  <cp:lastModifiedBy>WOHLRÁBOVÁ Vendula</cp:lastModifiedBy>
  <cp:revision>14</cp:revision>
  <cp:lastPrinted>2016-04-19T12:34:06Z</cp:lastPrinted>
  <dcterms:created xsi:type="dcterms:W3CDTF">2015-08-13T08:48:52Z</dcterms:created>
  <dcterms:modified xsi:type="dcterms:W3CDTF">2026-01-20T08:25:00Z</dcterms:modified>
  <cp:category>Veřejné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SOB-DocumentTagging.ClassificationMark.P00">
    <vt:lpwstr>&lt;ClassificationMark xmlns:xsi="http://www.w3.org/2001/XMLSchema-instance" xmlns:xsd="http://www.w3.org/2001/XMLSchema" margin="NaN" class="C0" owner="HUBÁČKOVÁ Andrea" position="BottomMiddle" marginX="0" marginY="0" classifiedOn="2017-03-07T13:44:51.</vt:lpwstr>
  </property>
  <property fmtid="{D5CDD505-2E9C-101B-9397-08002B2CF9AE}" pid="3" name="CSOB-DocumentTagging.ClassificationMark.P01">
    <vt:lpwstr>0936054+01:00" showPrintedBy="false" showPrintDate="false" language="cs" ApplicationVersion="Microsoft PowerPoint, 15.0" addinVersion="5.7.11.1" template="CSOB"&gt;&lt;history bulk="false" class="Veřejné" code="C0" user="KIŠKA Jan" date="2017-03-07T13:44:5</vt:lpwstr>
  </property>
  <property fmtid="{D5CDD505-2E9C-101B-9397-08002B2CF9AE}" pid="4" name="CSOB-DocumentTagging.ClassificationMark.P02">
    <vt:lpwstr>1.187281+01:00" /&gt;&lt;recipients /&gt;&lt;documentOwners /&gt;&lt;/ClassificationMark&gt;</vt:lpwstr>
  </property>
  <property fmtid="{D5CDD505-2E9C-101B-9397-08002B2CF9AE}" pid="5" name="CSOB-DocumentTagging.ClassificationMark">
    <vt:lpwstr>￼PARTS:3</vt:lpwstr>
  </property>
  <property fmtid="{D5CDD505-2E9C-101B-9397-08002B2CF9AE}" pid="6" name="CSOB-DocumentClasification">
    <vt:lpwstr>Veřejné</vt:lpwstr>
  </property>
  <property fmtid="{D5CDD505-2E9C-101B-9397-08002B2CF9AE}" pid="7" name="CSOB-DLP">
    <vt:lpwstr>CSOB-DLP:TAGPublic</vt:lpwstr>
  </property>
  <property fmtid="{D5CDD505-2E9C-101B-9397-08002B2CF9AE}" pid="8" name="ContentTypeId">
    <vt:lpwstr>0x010100B68B084E7056B241BBFD63DAF6467322</vt:lpwstr>
  </property>
  <property fmtid="{D5CDD505-2E9C-101B-9397-08002B2CF9AE}" pid="9" name="ClassificationContentMarkingHeaderLocations">
    <vt:lpwstr>Motiv Office:6</vt:lpwstr>
  </property>
  <property fmtid="{D5CDD505-2E9C-101B-9397-08002B2CF9AE}" pid="10" name="ClassificationContentMarkingHeaderText">
    <vt:lpwstr>Internal</vt:lpwstr>
  </property>
  <property fmtid="{D5CDD505-2E9C-101B-9397-08002B2CF9AE}" pid="11" name="MSIP_Label_03faec90-cc5a-4f20-9584-a1c4096f3391_Enabled">
    <vt:lpwstr>true</vt:lpwstr>
  </property>
  <property fmtid="{D5CDD505-2E9C-101B-9397-08002B2CF9AE}" pid="12" name="MSIP_Label_03faec90-cc5a-4f20-9584-a1c4096f3391_SetDate">
    <vt:lpwstr>2024-02-14T14:50:43Z</vt:lpwstr>
  </property>
  <property fmtid="{D5CDD505-2E9C-101B-9397-08002B2CF9AE}" pid="13" name="MSIP_Label_03faec90-cc5a-4f20-9584-a1c4096f3391_Method">
    <vt:lpwstr>Privileged</vt:lpwstr>
  </property>
  <property fmtid="{D5CDD505-2E9C-101B-9397-08002B2CF9AE}" pid="14" name="MSIP_Label_03faec90-cc5a-4f20-9584-a1c4096f3391_Name">
    <vt:lpwstr>03faec90-cc5a-4f20-9584-a1c4096f3391</vt:lpwstr>
  </property>
  <property fmtid="{D5CDD505-2E9C-101B-9397-08002B2CF9AE}" pid="15" name="MSIP_Label_03faec90-cc5a-4f20-9584-a1c4096f3391_SiteId">
    <vt:lpwstr>64af2aee-7d6c-49ac-a409-192d3fee73b8</vt:lpwstr>
  </property>
  <property fmtid="{D5CDD505-2E9C-101B-9397-08002B2CF9AE}" pid="16" name="MSIP_Label_03faec90-cc5a-4f20-9584-a1c4096f3391_ActionId">
    <vt:lpwstr>65fa0ba4-9182-4e98-9d09-c494713f7021</vt:lpwstr>
  </property>
  <property fmtid="{D5CDD505-2E9C-101B-9397-08002B2CF9AE}" pid="17" name="MSIP_Label_03faec90-cc5a-4f20-9584-a1c4096f3391_ContentBits">
    <vt:lpwstr>0</vt:lpwstr>
  </property>
  <property fmtid="{D5CDD505-2E9C-101B-9397-08002B2CF9AE}" pid="18" name="MediaServiceImageTags">
    <vt:lpwstr/>
  </property>
  <property fmtid="{D5CDD505-2E9C-101B-9397-08002B2CF9AE}" pid="19" name="_ExtendedDescription">
    <vt:lpwstr/>
  </property>
  <property fmtid="{D5CDD505-2E9C-101B-9397-08002B2CF9AE}" pid="20" name="_dlc_DocIdItemGuid">
    <vt:lpwstr>d0bd9110-106c-4082-9fa7-115dc6e3ffcb</vt:lpwstr>
  </property>
</Properties>
</file>